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94" r:id="rId28"/>
    <p:sldId id="295" r:id="rId29"/>
    <p:sldId id="296" r:id="rId30"/>
    <p:sldId id="297" r:id="rId31"/>
    <p:sldId id="298" r:id="rId32"/>
    <p:sldId id="300" r:id="rId33"/>
    <p:sldId id="299" r:id="rId34"/>
    <p:sldId id="303" r:id="rId35"/>
    <p:sldId id="302" r:id="rId36"/>
    <p:sldId id="287" r:id="rId37"/>
    <p:sldId id="282" r:id="rId38"/>
    <p:sldId id="283" r:id="rId39"/>
    <p:sldId id="301" r:id="rId40"/>
    <p:sldId id="305" r:id="rId41"/>
    <p:sldId id="289" r:id="rId42"/>
    <p:sldId id="304" r:id="rId43"/>
    <p:sldId id="306" r:id="rId44"/>
    <p:sldId id="308" r:id="rId45"/>
    <p:sldId id="307" r:id="rId46"/>
    <p:sldId id="284" r:id="rId47"/>
    <p:sldId id="285" r:id="rId48"/>
    <p:sldId id="286" r:id="rId49"/>
    <p:sldId id="288" r:id="rId50"/>
    <p:sldId id="290" r:id="rId51"/>
    <p:sldId id="309" r:id="rId52"/>
    <p:sldId id="291" r:id="rId53"/>
    <p:sldId id="292" r:id="rId54"/>
    <p:sldId id="293" r:id="rId55"/>
    <p:sldId id="310" r:id="rId5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3F9D72C-16B2-4CA8-A759-1C53F3F5B13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B07E55-E51B-4AF5-B285-16E0DCEEE7EC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Reconstruction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17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Lincoln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Wanted to treat southern states as though they had never left the Union because he believed secession was not legal.</a:t>
            </a:r>
          </a:p>
          <a:p>
            <a:r>
              <a:rPr lang="en-US" dirty="0" smtClean="0"/>
              <a:t>State governments would need to be “reconstructed” with Unionists in charge rather than secessionists.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7" name="Picture 6" descr="Lincoln at Gettysbur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19400" y="4114800"/>
            <a:ext cx="3352800" cy="245728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Lincoln’s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Proclamation of Amnesty and Reconstruction 1863</a:t>
            </a:r>
          </a:p>
          <a:p>
            <a:pPr lvl="1"/>
            <a:r>
              <a:rPr lang="en-US" dirty="0" smtClean="0"/>
              <a:t>Full presidential pardons to be granted to most southerners who</a:t>
            </a:r>
          </a:p>
          <a:p>
            <a:pPr lvl="2"/>
            <a:r>
              <a:rPr lang="en-US" dirty="0" smtClean="0"/>
              <a:t>1. Took an oath of allegiance to the Union and the U.S. Constitution</a:t>
            </a:r>
          </a:p>
          <a:p>
            <a:pPr lvl="2"/>
            <a:r>
              <a:rPr lang="en-US" dirty="0" smtClean="0"/>
              <a:t>2. Accepted the emancipation of slaves</a:t>
            </a:r>
          </a:p>
          <a:p>
            <a:pPr lvl="1"/>
            <a:r>
              <a:rPr lang="en-US" dirty="0" smtClean="0"/>
              <a:t>A state government could be re-established and accepted as legitimate by the  </a:t>
            </a:r>
            <a:r>
              <a:rPr lang="en-US" b="1" dirty="0" smtClean="0">
                <a:solidFill>
                  <a:srgbClr val="FF0000"/>
                </a:solidFill>
              </a:rPr>
              <a:t>PRESIDENT</a:t>
            </a:r>
            <a:r>
              <a:rPr lang="en-US" dirty="0" smtClean="0"/>
              <a:t> as soon as 10% of the voters had taken the loyalty oath.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Lincoln’s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Note this proclamation was 1863 in the middle of the war.</a:t>
            </a:r>
          </a:p>
          <a:p>
            <a:r>
              <a:rPr lang="en-US" dirty="0" smtClean="0"/>
              <a:t>Lincoln was thinking forward to try to end the war and to win the 1864 election.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(NOT) Lincoln’s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Wade-Davis Bill – Congress proposed this. Lincoln refused to sign it.</a:t>
            </a:r>
          </a:p>
          <a:p>
            <a:pPr lvl="1"/>
            <a:r>
              <a:rPr lang="en-US" dirty="0" smtClean="0"/>
              <a:t>Required 50% of a states’ voters to take the loyalty oath.</a:t>
            </a:r>
          </a:p>
          <a:p>
            <a:pPr lvl="1"/>
            <a:r>
              <a:rPr lang="en-US" dirty="0" smtClean="0"/>
              <a:t>No former Confederates could vote on the state’s new constitution.</a:t>
            </a:r>
          </a:p>
          <a:p>
            <a:r>
              <a:rPr lang="en-US" dirty="0" smtClean="0"/>
              <a:t>Revealed tension between the president and congress.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Lincoln’s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Freedmen’s Bureau – aka Bureau of Refugees, Freedmen, and Abandoned Lands</a:t>
            </a:r>
          </a:p>
          <a:p>
            <a:r>
              <a:rPr lang="en-US" dirty="0" smtClean="0"/>
              <a:t>Established in March 1865 to provide food, shelter, and medical aid for those made destitute by the war – mostly freed slaves, but intended originally also for poor whites.</a:t>
            </a:r>
          </a:p>
          <a:p>
            <a:r>
              <a:rPr lang="en-US" dirty="0" smtClean="0"/>
              <a:t>Give confiscated land to blacks</a:t>
            </a:r>
          </a:p>
          <a:p>
            <a:r>
              <a:rPr lang="en-US" dirty="0" smtClean="0"/>
              <a:t>Johnson gave back most of the land to original owners</a:t>
            </a:r>
          </a:p>
          <a:p>
            <a:r>
              <a:rPr lang="en-US" dirty="0" smtClean="0"/>
              <a:t>Greatest Success: Education. 3000 schools and several black colleges. (funding stopped in 1870)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Andrew Johnson</a:t>
            </a:r>
            <a:endParaRPr lang="en-US" dirty="0"/>
          </a:p>
        </p:txBody>
      </p:sp>
      <p:pic>
        <p:nvPicPr>
          <p:cNvPr id="6" name="Content Placeholder 5" descr="Andrew Johnso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232819"/>
            <a:ext cx="3448050" cy="45974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Democrat from Tenn.</a:t>
            </a:r>
          </a:p>
          <a:p>
            <a:r>
              <a:rPr lang="en-US" dirty="0" smtClean="0"/>
              <a:t>Chosen to be Lincoln’s VP in 1864 election.</a:t>
            </a:r>
          </a:p>
          <a:p>
            <a:r>
              <a:rPr lang="en-US" dirty="0" smtClean="0"/>
              <a:t>Despised southern aristocrats.</a:t>
            </a:r>
          </a:p>
          <a:p>
            <a:r>
              <a:rPr lang="en-US" dirty="0" smtClean="0"/>
              <a:t>Became president upon Lincoln’s death.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Johnson’s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Now the war is over.</a:t>
            </a:r>
          </a:p>
          <a:p>
            <a:r>
              <a:rPr lang="en-US" dirty="0" smtClean="0"/>
              <a:t>May 1865 Proclamation</a:t>
            </a:r>
          </a:p>
          <a:p>
            <a:r>
              <a:rPr lang="en-US" dirty="0" smtClean="0"/>
              <a:t>None of the following could vote</a:t>
            </a:r>
          </a:p>
          <a:p>
            <a:pPr lvl="1"/>
            <a:r>
              <a:rPr lang="en-US" dirty="0" smtClean="0"/>
              <a:t>1. all former leaders and officeholder of the Confederacy</a:t>
            </a:r>
          </a:p>
          <a:p>
            <a:pPr lvl="1"/>
            <a:r>
              <a:rPr lang="en-US" dirty="0" smtClean="0"/>
              <a:t>2. Confederates with more than $20,000 in taxable property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President could grant individual pardons to “disloyal” southerners.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Johnson’s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Eight months after Johnson became president, all 11 Confederate states qualified under Johnson’s reconstruction plan.</a:t>
            </a:r>
          </a:p>
          <a:p>
            <a:r>
              <a:rPr lang="en-US" dirty="0" smtClean="0"/>
              <a:t>Southern states now had</a:t>
            </a:r>
          </a:p>
          <a:p>
            <a:pPr lvl="1"/>
            <a:r>
              <a:rPr lang="en-US" dirty="0" smtClean="0"/>
              <a:t>Constitutions that repudiated secession</a:t>
            </a:r>
          </a:p>
          <a:p>
            <a:pPr lvl="1"/>
            <a:r>
              <a:rPr lang="en-US" dirty="0" smtClean="0"/>
              <a:t>Ratified the 13</a:t>
            </a:r>
            <a:r>
              <a:rPr lang="en-US" baseline="30000" dirty="0" smtClean="0"/>
              <a:t>th</a:t>
            </a:r>
            <a:r>
              <a:rPr lang="en-US" dirty="0" smtClean="0"/>
              <a:t> amendment</a:t>
            </a:r>
          </a:p>
          <a:p>
            <a:endParaRPr lang="en-US" dirty="0" smtClean="0"/>
          </a:p>
          <a:p>
            <a:r>
              <a:rPr lang="en-US" dirty="0" smtClean="0"/>
              <a:t>But none had given voting rights to blacks.</a:t>
            </a:r>
          </a:p>
          <a:p>
            <a:r>
              <a:rPr lang="en-US" dirty="0" smtClean="0"/>
              <a:t>Former Confederate leaders had been elected to Congress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Johnson’s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Black Codes – restricted the freedom of newly freed African Americans</a:t>
            </a:r>
          </a:p>
          <a:p>
            <a:pPr lvl="1"/>
            <a:r>
              <a:rPr lang="en-US" dirty="0" smtClean="0"/>
              <a:t>Could not rent land or borrow money to buy land</a:t>
            </a:r>
          </a:p>
          <a:p>
            <a:pPr lvl="1"/>
            <a:r>
              <a:rPr lang="en-US" dirty="0" smtClean="0"/>
              <a:t>Forced freedmen to sign work contracts</a:t>
            </a:r>
          </a:p>
          <a:p>
            <a:pPr lvl="1"/>
            <a:r>
              <a:rPr lang="en-US" dirty="0" smtClean="0"/>
              <a:t>Could not testify in court against whites</a:t>
            </a:r>
          </a:p>
          <a:p>
            <a:r>
              <a:rPr lang="en-US" b="1" dirty="0" smtClean="0"/>
              <a:t>Johnson vetoes </a:t>
            </a:r>
            <a:r>
              <a:rPr lang="en-US" dirty="0" smtClean="0"/>
              <a:t>two bills increasing power and scope of the freedmen’s Bureau and a civil rights bill nullifying the Black Codes.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1866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Congressional elections (not presidential)</a:t>
            </a:r>
          </a:p>
          <a:p>
            <a:r>
              <a:rPr lang="en-US" dirty="0" smtClean="0"/>
              <a:t>Johnson attacked his congressional opponents with racial rhetoric (fears of “Africanized” society)</a:t>
            </a:r>
          </a:p>
          <a:p>
            <a:r>
              <a:rPr lang="en-US" dirty="0" smtClean="0"/>
              <a:t>Republicans appealed to anti-southern prejudices by “waving the bloody shirt” – reminding northerners of the hardships of the war</a:t>
            </a:r>
          </a:p>
          <a:p>
            <a:r>
              <a:rPr lang="en-US" dirty="0" smtClean="0"/>
              <a:t>Painted all the Democrats as rebellious and treasonous.</a:t>
            </a:r>
          </a:p>
          <a:p>
            <a:r>
              <a:rPr lang="en-US" dirty="0" smtClean="0"/>
              <a:t>Republicans won in a landslide and controlled both houses of congress with more than 2/3 majority. (veto proof)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 war problems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Reconstruction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Radical Republicans are in control of both houses of Congress with a veto proof majority.</a:t>
            </a:r>
          </a:p>
          <a:p>
            <a:r>
              <a:rPr lang="en-US" dirty="0" smtClean="0"/>
              <a:t>Take control of reconstruction.</a:t>
            </a:r>
          </a:p>
          <a:p>
            <a:r>
              <a:rPr lang="en-US" dirty="0" smtClean="0"/>
              <a:t>Leaders: Charles Sumner (MA) and Thaddeus Stevens (PA)</a:t>
            </a:r>
          </a:p>
          <a:p>
            <a:r>
              <a:rPr lang="en-US" dirty="0" smtClean="0"/>
              <a:t>Desire to “revolutionize” southern society through an extended period of military rule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Federal government educates freed blacks.</a:t>
            </a:r>
          </a:p>
          <a:p>
            <a:r>
              <a:rPr lang="en-US" dirty="0" smtClean="0"/>
              <a:t>Blacks receive confiscated land. </a:t>
            </a:r>
          </a:p>
          <a:p>
            <a:r>
              <a:rPr lang="en-US" dirty="0" smtClean="0"/>
              <a:t>Blacks would participate in government.</a:t>
            </a:r>
            <a:endParaRPr lang="en-U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Civil Rights Act of 1866</a:t>
            </a:r>
          </a:p>
          <a:p>
            <a:pPr lvl="1"/>
            <a:r>
              <a:rPr lang="en-US" dirty="0" smtClean="0"/>
              <a:t>Said African Americans were citizens</a:t>
            </a:r>
          </a:p>
          <a:p>
            <a:pPr lvl="1"/>
            <a:r>
              <a:rPr lang="en-US" dirty="0" smtClean="0"/>
              <a:t>Afraid it would be repealed if </a:t>
            </a:r>
            <a:r>
              <a:rPr lang="en-US" dirty="0" err="1" smtClean="0"/>
              <a:t>Dems</a:t>
            </a:r>
            <a:r>
              <a:rPr lang="en-US" dirty="0" smtClean="0"/>
              <a:t> take power back</a:t>
            </a:r>
          </a:p>
          <a:p>
            <a:r>
              <a:rPr lang="en-US" dirty="0" smtClean="0"/>
              <a:t>Fourteenth Amendment</a:t>
            </a:r>
          </a:p>
          <a:p>
            <a:pPr lvl="1"/>
            <a:r>
              <a:rPr lang="en-US" dirty="0" smtClean="0"/>
              <a:t>All persons born or naturalized in the U.S. are citizens.</a:t>
            </a:r>
          </a:p>
          <a:p>
            <a:pPr lvl="1"/>
            <a:r>
              <a:rPr lang="en-US" dirty="0" smtClean="0"/>
              <a:t>States must respect the rights of U.S. </a:t>
            </a:r>
            <a:r>
              <a:rPr lang="en-US" dirty="0" err="1" smtClean="0"/>
              <a:t>citzens</a:t>
            </a:r>
            <a:r>
              <a:rPr lang="en-US" dirty="0" smtClean="0"/>
              <a:t> and provide them with “equal protection of the laws” and “due process.”</a:t>
            </a:r>
          </a:p>
          <a:p>
            <a:pPr lvl="1"/>
            <a:r>
              <a:rPr lang="en-US" dirty="0" smtClean="0"/>
              <a:t>Basically it applied the Bill of Rights to the States as well as the federal government.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Said southern states were not entitled to equal representation in congress.</a:t>
            </a:r>
          </a:p>
          <a:p>
            <a:r>
              <a:rPr lang="en-US" dirty="0" smtClean="0"/>
              <a:t>Said CONGRESS would determine the process for allowing states to REJOIN the Union.</a:t>
            </a:r>
          </a:p>
          <a:p>
            <a:r>
              <a:rPr lang="en-US" dirty="0" smtClean="0"/>
              <a:t>Placed the south under MILITARY OCCUPATION.</a:t>
            </a:r>
          </a:p>
          <a:p>
            <a:r>
              <a:rPr lang="en-US" dirty="0" smtClean="0"/>
              <a:t>Divided the Confederate States into 5 military districts under a Union general.</a:t>
            </a:r>
          </a:p>
          <a:p>
            <a:r>
              <a:rPr lang="en-US" dirty="0" smtClean="0"/>
              <a:t>Now states had to ratify the 14</a:t>
            </a:r>
            <a:r>
              <a:rPr lang="en-US" baseline="30000" dirty="0" smtClean="0"/>
              <a:t>th</a:t>
            </a:r>
            <a:r>
              <a:rPr lang="en-US" dirty="0" smtClean="0"/>
              <a:t> amendment and had to guarantee that all adult males could vote.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Impeachment of Andrew Johnson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Showdown between Congress &amp; President</a:t>
            </a:r>
          </a:p>
          <a:p>
            <a:r>
              <a:rPr lang="en-US" dirty="0" smtClean="0"/>
              <a:t>Congress passed the Tenure of Office Act 1867</a:t>
            </a:r>
          </a:p>
          <a:p>
            <a:pPr lvl="1"/>
            <a:r>
              <a:rPr lang="en-US" dirty="0" smtClean="0"/>
              <a:t>Said president could remove a cabinet member without congressional approval.</a:t>
            </a:r>
          </a:p>
          <a:p>
            <a:pPr lvl="1"/>
            <a:r>
              <a:rPr lang="en-US" dirty="0" smtClean="0"/>
              <a:t>Johnson wanted to remove radical Secretary of War Edwin Stanton. Removed him.</a:t>
            </a:r>
          </a:p>
          <a:p>
            <a:pPr lvl="1"/>
            <a:r>
              <a:rPr lang="en-US" dirty="0" smtClean="0"/>
              <a:t>Congress impeached him from violating the Tenure of Office Act.</a:t>
            </a:r>
          </a:p>
          <a:p>
            <a:pPr lvl="1"/>
            <a:r>
              <a:rPr lang="en-US" dirty="0" smtClean="0"/>
              <a:t>Senate failed to convict him and remove him from office by one vote.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Congressional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Ulysses Grant is elected president in 1868.</a:t>
            </a:r>
          </a:p>
          <a:p>
            <a:r>
              <a:rPr lang="en-US" dirty="0" smtClean="0"/>
              <a:t>Passed the 15</a:t>
            </a:r>
            <a:r>
              <a:rPr lang="en-US" baseline="30000" dirty="0" smtClean="0"/>
              <a:t>th</a:t>
            </a:r>
            <a:r>
              <a:rPr lang="en-US" dirty="0" smtClean="0"/>
              <a:t> Amendment in 1868 – gave suffrage to African Americans</a:t>
            </a:r>
          </a:p>
          <a:p>
            <a:r>
              <a:rPr lang="en-US" dirty="0" smtClean="0"/>
              <a:t>Enacted the Civil Rights Act of 1875 guaranteeing equal accommodations in public places and forced courts to allow African Americans to serve on juries. (wasn’t enforced very well)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Sharecropping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7200" dirty="0" smtClean="0"/>
              <a:t>What is a freed slave to do?</a:t>
            </a:r>
            <a:endParaRPr lang="en-US" sz="7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r>
              <a:rPr lang="en-US" sz="6000" dirty="0" smtClean="0"/>
              <a:t>Lincoln – “forty acres and a mule”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South’s economy shattered</a:t>
            </a:r>
          </a:p>
          <a:p>
            <a:r>
              <a:rPr lang="en-US" dirty="0" smtClean="0"/>
              <a:t>4 million freed blacks</a:t>
            </a:r>
          </a:p>
          <a:p>
            <a:pPr lvl="1"/>
            <a:r>
              <a:rPr lang="en-US" dirty="0" smtClean="0"/>
              <a:t>Where will they go?</a:t>
            </a:r>
          </a:p>
          <a:p>
            <a:pPr lvl="1"/>
            <a:r>
              <a:rPr lang="en-US" dirty="0" smtClean="0"/>
              <a:t>What will they do?</a:t>
            </a:r>
          </a:p>
          <a:p>
            <a:pPr lvl="1"/>
            <a:r>
              <a:rPr lang="en-US" dirty="0" smtClean="0"/>
              <a:t>How will they adjust to freedom?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Johnson’s Reconstruction Plan – allowed the pardoned Confederates to reclaim their property. </a:t>
            </a:r>
          </a:p>
          <a:p>
            <a:r>
              <a:rPr lang="en-US" sz="4000" dirty="0" smtClean="0"/>
              <a:t>Some pitched battles took place when it came time for the blacks to give up the land.</a:t>
            </a:r>
            <a:endParaRPr lang="en-US" sz="4000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Competing Interests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Northern Goals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Freedmen’s Goals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en-US" dirty="0" smtClean="0"/>
              <a:t>Restore cotton as the nation’s leading export</a:t>
            </a:r>
          </a:p>
          <a:p>
            <a:r>
              <a:rPr lang="en-US" dirty="0" smtClean="0"/>
              <a:t>Cotton would be a cash crop.</a:t>
            </a:r>
          </a:p>
          <a:p>
            <a:r>
              <a:rPr lang="en-US" dirty="0" smtClean="0"/>
              <a:t>Pay the workers wages.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Own land</a:t>
            </a:r>
          </a:p>
          <a:p>
            <a:r>
              <a:rPr lang="en-US" dirty="0" smtClean="0"/>
              <a:t>Thaddeus Stevens – Freed slaves had “earned” the land. Besides it was “forfeited estates of the enemy.”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4800" dirty="0" smtClean="0"/>
              <a:t>Most people rejected the idea of confiscating private land.</a:t>
            </a:r>
          </a:p>
          <a:p>
            <a:r>
              <a:rPr lang="en-US" sz="4800" dirty="0" smtClean="0"/>
              <a:t>Reconstruction state governments tried to take land through tax policy.</a:t>
            </a:r>
            <a:endParaRPr lang="en-US" sz="4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With no land, former slaves went back to work for their former masters.</a:t>
            </a:r>
          </a:p>
          <a:p>
            <a:r>
              <a:rPr lang="en-US" sz="3200" dirty="0" smtClean="0"/>
              <a:t>Wages replaced food, clothing, shelter.</a:t>
            </a:r>
          </a:p>
          <a:p>
            <a:r>
              <a:rPr lang="en-US" sz="3200" dirty="0" smtClean="0"/>
              <a:t>Some starved; others barely survived.</a:t>
            </a:r>
          </a:p>
          <a:p>
            <a:r>
              <a:rPr lang="en-US" sz="3200" dirty="0" smtClean="0"/>
              <a:t>Slaves refused the old terms though.</a:t>
            </a:r>
          </a:p>
          <a:p>
            <a:pPr lvl="1"/>
            <a:r>
              <a:rPr lang="en-US" sz="3200" dirty="0" smtClean="0"/>
              <a:t>No gang labor</a:t>
            </a:r>
          </a:p>
          <a:p>
            <a:pPr lvl="1"/>
            <a:r>
              <a:rPr lang="en-US" sz="3200" dirty="0" smtClean="0"/>
              <a:t>No overseers</a:t>
            </a:r>
          </a:p>
          <a:p>
            <a:pPr lvl="1"/>
            <a:r>
              <a:rPr lang="en-US" sz="3200" dirty="0" smtClean="0"/>
              <a:t>No owners commanding freedmen’s wives</a:t>
            </a:r>
            <a:endParaRPr lang="en-US" sz="3200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r>
              <a:rPr lang="en-US" dirty="0" smtClean="0"/>
              <a:t>Sugar plantations could pay cash to workers.</a:t>
            </a:r>
          </a:p>
          <a:p>
            <a:r>
              <a:rPr lang="en-US" dirty="0" smtClean="0"/>
              <a:t>Cotton planters had no cash.</a:t>
            </a:r>
          </a:p>
          <a:p>
            <a:r>
              <a:rPr lang="en-US" dirty="0" smtClean="0"/>
              <a:t>They paid workers by sharing the crops.</a:t>
            </a:r>
          </a:p>
          <a:p>
            <a:r>
              <a:rPr lang="en-US" dirty="0" smtClean="0"/>
              <a:t>Freedmen rent land.</a:t>
            </a:r>
          </a:p>
          <a:p>
            <a:r>
              <a:rPr lang="en-US" dirty="0" smtClean="0"/>
              <a:t>Labor given in exchange for use of the land, house, tools, seed, fertilizer</a:t>
            </a:r>
          </a:p>
          <a:p>
            <a:r>
              <a:rPr lang="en-US" dirty="0" smtClean="0"/>
              <a:t>Typically, one-half the crop went to the landlord.</a:t>
            </a:r>
          </a:p>
          <a:p>
            <a:r>
              <a:rPr lang="en-US" dirty="0" smtClean="0"/>
              <a:t>Owner and workers shared risks and returns.</a:t>
            </a:r>
          </a:p>
          <a:p>
            <a:r>
              <a:rPr lang="en-US" dirty="0" smtClean="0"/>
              <a:t>Debt </a:t>
            </a:r>
            <a:r>
              <a:rPr lang="en-US" dirty="0" smtClean="0"/>
              <a:t>e</a:t>
            </a:r>
            <a:r>
              <a:rPr lang="en-US" dirty="0" smtClean="0"/>
              <a:t>nsued leading to bondage again.</a:t>
            </a:r>
          </a:p>
          <a:p>
            <a:r>
              <a:rPr lang="en-US" dirty="0" smtClean="0"/>
              <a:t>Cotton prices declined, and they all suffered.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Sharecropping was really a pretty good fit for cotton agriculture, overall.</a:t>
            </a:r>
            <a:endParaRPr lang="en-US" sz="54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Sharecropping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“Slavery by a different name”</a:t>
            </a:r>
          </a:p>
          <a:p>
            <a:r>
              <a:rPr lang="en-US" dirty="0" smtClean="0"/>
              <a:t>Blacks and whites were sharecroppers</a:t>
            </a:r>
          </a:p>
          <a:p>
            <a:r>
              <a:rPr lang="en-US" dirty="0" smtClean="0"/>
              <a:t>Farmed land owned by someone else and gave them a share of the crops as rent.</a:t>
            </a:r>
          </a:p>
          <a:p>
            <a:r>
              <a:rPr lang="en-US" dirty="0" smtClean="0"/>
              <a:t>Was very difficult to get out of this system and to buy your own land.</a:t>
            </a:r>
          </a:p>
          <a:p>
            <a:r>
              <a:rPr lang="en-US" dirty="0" smtClean="0"/>
              <a:t>Became the dominant economic system of the south after the war.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in the South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though Republicans controlled all the governments in the south, in all states but one, whites remained a majority in the state legislatures.</a:t>
            </a:r>
          </a:p>
          <a:p>
            <a:r>
              <a:rPr lang="en-US" dirty="0" smtClean="0"/>
              <a:t>Scalawag – a southerner who supported the </a:t>
            </a:r>
            <a:r>
              <a:rPr lang="en-US" dirty="0" smtClean="0"/>
              <a:t>Reconstruction Republican </a:t>
            </a:r>
            <a:r>
              <a:rPr lang="en-US" dirty="0" smtClean="0"/>
              <a:t>governments</a:t>
            </a:r>
          </a:p>
          <a:p>
            <a:r>
              <a:rPr lang="en-US" dirty="0" smtClean="0"/>
              <a:t>Carpetbaggers – northerners who came south to profit after the war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Freedmen’s Bureau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in March 1865</a:t>
            </a:r>
          </a:p>
          <a:p>
            <a:r>
              <a:rPr lang="en-US" dirty="0" smtClean="0"/>
              <a:t>Early welfare agency, emergency relief</a:t>
            </a:r>
          </a:p>
          <a:p>
            <a:r>
              <a:rPr lang="en-US" dirty="0" smtClean="0"/>
              <a:t>Tried to resettle freedmen on confiscated land</a:t>
            </a:r>
          </a:p>
          <a:p>
            <a:r>
              <a:rPr lang="en-US" dirty="0" smtClean="0"/>
              <a:t>Greatest success was in education.</a:t>
            </a:r>
          </a:p>
          <a:p>
            <a:pPr lvl="1"/>
            <a:r>
              <a:rPr lang="en-US" dirty="0" smtClean="0"/>
              <a:t>Est. 3000 schools for freed blacks (+some colleges)</a:t>
            </a:r>
          </a:p>
          <a:p>
            <a:pPr lvl="1"/>
            <a:r>
              <a:rPr lang="en-US" dirty="0" smtClean="0"/>
              <a:t>Funding stopped in 1870.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Unvanquished, William Faulkner 1934</a:t>
            </a:r>
          </a:p>
          <a:p>
            <a:r>
              <a:rPr lang="en-US" dirty="0" smtClean="0"/>
              <a:t>Read pages 91-92</a:t>
            </a:r>
            <a:endParaRPr lang="en-US" dirty="0"/>
          </a:p>
        </p:txBody>
      </p:sp>
      <p:pic>
        <p:nvPicPr>
          <p:cNvPr id="4" name="Picture 3" descr="The Unvanquished dust jacke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" y="2971799"/>
            <a:ext cx="7467600" cy="3811265"/>
          </a:xfrm>
          <a:prstGeom prst="rect">
            <a:avLst/>
          </a:prstGeom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Backlash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Panic of 1873 – economic turmoil, preoccupied north</a:t>
            </a:r>
          </a:p>
          <a:p>
            <a:r>
              <a:rPr lang="en-US" dirty="0" smtClean="0"/>
              <a:t>South began to claim the Reconstruction state governments were illegitimate “regimes.”</a:t>
            </a:r>
          </a:p>
          <a:p>
            <a:pPr lvl="1"/>
            <a:r>
              <a:rPr lang="en-US" dirty="0" smtClean="0"/>
              <a:t>Amnesty </a:t>
            </a:r>
            <a:r>
              <a:rPr lang="en-US" dirty="0" smtClean="0"/>
              <a:t>Act 1872 – removed restrictions on most ex-Confederates, now they can vote for Democrats to regain control of state governments</a:t>
            </a:r>
          </a:p>
          <a:p>
            <a:pPr lvl="1"/>
            <a:r>
              <a:rPr lang="en-US" dirty="0" smtClean="0"/>
              <a:t>Violence and intimidation used to hinder the Republican governments, “Redemption” movement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Backlash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Ku Klux Klan – white supremacists in secret societies who would intimidate blacks and white </a:t>
            </a:r>
            <a:r>
              <a:rPr lang="en-US" dirty="0" smtClean="0"/>
              <a:t>reformers</a:t>
            </a:r>
          </a:p>
          <a:p>
            <a:r>
              <a:rPr lang="en-US" dirty="0" smtClean="0"/>
              <a:t>Nathan Bedford Forrest</a:t>
            </a:r>
          </a:p>
          <a:p>
            <a:r>
              <a:rPr lang="en-US" dirty="0" smtClean="0"/>
              <a:t>Burned freedmen’s schools</a:t>
            </a:r>
          </a:p>
          <a:p>
            <a:r>
              <a:rPr lang="en-US" dirty="0" smtClean="0"/>
              <a:t>Beat teachers</a:t>
            </a:r>
          </a:p>
          <a:p>
            <a:r>
              <a:rPr lang="en-US" dirty="0" smtClean="0"/>
              <a:t>Murdered &amp; threatened Republican politicians</a:t>
            </a:r>
          </a:p>
          <a:p>
            <a:r>
              <a:rPr lang="en-US" dirty="0" smtClean="0"/>
              <a:t>Attacked Republican gatherings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Enforcement Laws passed in response.</a:t>
            </a:r>
          </a:p>
          <a:p>
            <a:r>
              <a:rPr lang="en-US" sz="4400" dirty="0" smtClean="0"/>
              <a:t>Authorized federal prosecutions, military intervention, and martial law.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/>
          <a:lstStyle/>
          <a:p>
            <a:r>
              <a:rPr lang="en-US" sz="4000" dirty="0" smtClean="0"/>
              <a:t>Northern Republicans grow disillusioned with Reconstruction.</a:t>
            </a:r>
          </a:p>
          <a:p>
            <a:r>
              <a:rPr lang="en-US" sz="4000" dirty="0" smtClean="0"/>
              <a:t>Democrats start to win elections in southern states.</a:t>
            </a:r>
          </a:p>
          <a:p>
            <a:r>
              <a:rPr lang="en-US" sz="4000" dirty="0" smtClean="0"/>
              <a:t>Democrats win a majority in the U.S. House of Representatives, 1874.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Amendments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Thirteenth amendment – abolished slavery, 1865</a:t>
            </a:r>
          </a:p>
          <a:p>
            <a:r>
              <a:rPr lang="en-US" sz="3600" dirty="0" smtClean="0"/>
              <a:t>Fourteenth amendment – granted citizenship, applied Bill of Rights to states, 1868</a:t>
            </a:r>
          </a:p>
          <a:p>
            <a:r>
              <a:rPr lang="en-US" sz="3600" dirty="0" smtClean="0"/>
              <a:t>Fifteenth amendment – voting rights, 1869</a:t>
            </a:r>
            <a:endParaRPr lang="en-US" sz="3600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4102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U.S. Supreme Court undermined the Reconstruction Amendments.</a:t>
            </a:r>
            <a:endParaRPr lang="en-US" sz="4400" dirty="0" smtClean="0"/>
          </a:p>
          <a:p>
            <a:pPr lvl="1"/>
            <a:r>
              <a:rPr lang="en-US" sz="4400" dirty="0" smtClean="0"/>
              <a:t>Said voting rights was a matter for the state governments, not the federal government.</a:t>
            </a:r>
            <a:endParaRPr lang="en-US" sz="44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African American Legislators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African American to serve in the Senate – Hiram Revels, a minister from Mississippi</a:t>
            </a:r>
          </a:p>
          <a:p>
            <a:r>
              <a:rPr lang="en-US" dirty="0" smtClean="0"/>
              <a:t>First African American to serve a full term in the Senate – Blanche K. Bruce, also from Mississippi</a:t>
            </a:r>
          </a:p>
          <a:p>
            <a:r>
              <a:rPr lang="en-US" dirty="0" smtClean="0"/>
              <a:t>Blacks in positions of power caused southerners who were DISENFRANCHISED to bitter and resentful.</a:t>
            </a:r>
            <a:endParaRPr lang="en-US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or Bad?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Accomplishments</a:t>
            </a:r>
          </a:p>
          <a:p>
            <a:pPr lvl="1"/>
            <a:r>
              <a:rPr lang="en-US" dirty="0" smtClean="0"/>
              <a:t>Universal male suffrage</a:t>
            </a:r>
          </a:p>
          <a:p>
            <a:pPr lvl="1"/>
            <a:r>
              <a:rPr lang="en-US" dirty="0" smtClean="0"/>
              <a:t>Property rights for women</a:t>
            </a:r>
          </a:p>
          <a:p>
            <a:pPr lvl="1"/>
            <a:r>
              <a:rPr lang="en-US" dirty="0" smtClean="0"/>
              <a:t>Debt relief</a:t>
            </a:r>
          </a:p>
          <a:p>
            <a:pPr lvl="1"/>
            <a:r>
              <a:rPr lang="en-US" dirty="0" smtClean="0"/>
              <a:t>Built infrastructure</a:t>
            </a:r>
          </a:p>
          <a:p>
            <a:pPr lvl="1"/>
            <a:r>
              <a:rPr lang="en-US" dirty="0" smtClean="0"/>
              <a:t>Public schools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Failures</a:t>
            </a:r>
          </a:p>
          <a:p>
            <a:pPr lvl="1"/>
            <a:r>
              <a:rPr lang="en-US" dirty="0" smtClean="0"/>
              <a:t>Wasteful spending</a:t>
            </a:r>
          </a:p>
          <a:p>
            <a:pPr lvl="1"/>
            <a:r>
              <a:rPr lang="en-US" dirty="0" smtClean="0"/>
              <a:t>Corruption</a:t>
            </a:r>
          </a:p>
          <a:p>
            <a:pPr lvl="1"/>
            <a:r>
              <a:rPr lang="en-US" dirty="0" smtClean="0"/>
              <a:t>Tax increases</a:t>
            </a:r>
          </a:p>
          <a:p>
            <a:pPr lvl="1"/>
            <a:r>
              <a:rPr lang="en-US" dirty="0" smtClean="0"/>
              <a:t>Increased federal power over the states</a:t>
            </a:r>
          </a:p>
          <a:p>
            <a:pPr lvl="1"/>
            <a:r>
              <a:rPr lang="en-US" dirty="0" smtClean="0"/>
              <a:t>Created resentment that would have consequences lasting 100 years</a:t>
            </a:r>
            <a:endParaRPr lang="en-US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Blacks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new black communities</a:t>
            </a:r>
          </a:p>
          <a:p>
            <a:r>
              <a:rPr lang="en-US" dirty="0" smtClean="0"/>
              <a:t>Churches</a:t>
            </a:r>
          </a:p>
          <a:p>
            <a:r>
              <a:rPr lang="en-US" dirty="0" smtClean="0"/>
              <a:t>Leadership</a:t>
            </a:r>
          </a:p>
          <a:p>
            <a:r>
              <a:rPr lang="en-US" dirty="0" smtClean="0"/>
              <a:t>Schools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Reconstruction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should the former Confederate states now be treated? (How will the Union be restored?)</a:t>
            </a:r>
          </a:p>
          <a:p>
            <a:pPr lvl="1"/>
            <a:r>
              <a:rPr lang="en-US" dirty="0" smtClean="0"/>
              <a:t>As states with political participation?</a:t>
            </a:r>
          </a:p>
          <a:p>
            <a:pPr lvl="1"/>
            <a:r>
              <a:rPr lang="en-US" dirty="0" smtClean="0"/>
              <a:t>As conquered territory subject to military occupation?</a:t>
            </a:r>
          </a:p>
          <a:p>
            <a:r>
              <a:rPr lang="en-US" dirty="0" smtClean="0"/>
              <a:t>Who gets to decide?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Election of 1876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Samuel L. Tilden (D) v. Rutherford B. Hayes </a:t>
            </a:r>
            <a:r>
              <a:rPr lang="en-US" sz="3200" dirty="0" smtClean="0"/>
              <a:t>(R)</a:t>
            </a:r>
            <a:endParaRPr lang="en-US" sz="3200" dirty="0" smtClean="0"/>
          </a:p>
          <a:p>
            <a:r>
              <a:rPr lang="en-US" sz="3200" b="1" dirty="0" smtClean="0"/>
              <a:t>Tilden</a:t>
            </a:r>
            <a:r>
              <a:rPr lang="en-US" sz="3200" dirty="0" smtClean="0"/>
              <a:t> won the majority of the popular </a:t>
            </a:r>
            <a:r>
              <a:rPr lang="en-US" sz="3200" dirty="0" smtClean="0"/>
              <a:t>vote.</a:t>
            </a:r>
          </a:p>
          <a:p>
            <a:r>
              <a:rPr lang="en-US" sz="3200" dirty="0" smtClean="0"/>
              <a:t>Electoral vote was 184-165 with 3 states votes disputed.</a:t>
            </a:r>
            <a:endParaRPr lang="en-US" sz="3200" dirty="0" smtClean="0"/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257800"/>
          </a:xfrm>
        </p:spPr>
        <p:txBody>
          <a:bodyPr/>
          <a:lstStyle/>
          <a:p>
            <a:r>
              <a:rPr lang="en-US" dirty="0" smtClean="0"/>
              <a:t>Three states’ electoral votes were </a:t>
            </a:r>
            <a:r>
              <a:rPr lang="en-US" dirty="0" smtClean="0"/>
              <a:t>contested: Louisiana, South Carolina, Florida</a:t>
            </a:r>
          </a:p>
          <a:p>
            <a:r>
              <a:rPr lang="en-US" dirty="0" smtClean="0"/>
              <a:t>These 3 states still had Reconstruction Republican governments backed by the U.S. Army.</a:t>
            </a:r>
            <a:endParaRPr lang="en-US" dirty="0" smtClean="0"/>
          </a:p>
          <a:p>
            <a:r>
              <a:rPr lang="en-US" dirty="0" smtClean="0"/>
              <a:t>Tilden only needed ONE of the electoral votes from those 3 states.</a:t>
            </a:r>
          </a:p>
          <a:p>
            <a:r>
              <a:rPr lang="en-US" dirty="0" smtClean="0"/>
              <a:t>A commission was appointed to determine who the electoral votes should go to.</a:t>
            </a:r>
          </a:p>
          <a:p>
            <a:r>
              <a:rPr lang="en-US" dirty="0" smtClean="0"/>
              <a:t>The commission chose (by a vote of 8-7) Rutherford B. Hayes.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Compromise of 1877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Democrats threatened to “filibuster” the election results and not accept them.</a:t>
            </a:r>
          </a:p>
          <a:p>
            <a:r>
              <a:rPr lang="en-US" dirty="0" smtClean="0"/>
              <a:t>A compromise resolved the issue.</a:t>
            </a:r>
          </a:p>
          <a:p>
            <a:r>
              <a:rPr lang="en-US" dirty="0" smtClean="0"/>
              <a:t>Hayes would become president IF he</a:t>
            </a:r>
          </a:p>
          <a:p>
            <a:pPr lvl="1"/>
            <a:r>
              <a:rPr lang="en-US" dirty="0" smtClean="0"/>
              <a:t>Immediately ended federal support for the Republicans in the South</a:t>
            </a:r>
          </a:p>
          <a:p>
            <a:pPr lvl="1"/>
            <a:r>
              <a:rPr lang="en-US" dirty="0" smtClean="0"/>
              <a:t>Support the building of a southern transcontinental railroad.</a:t>
            </a:r>
          </a:p>
          <a:p>
            <a:pPr lvl="1"/>
            <a:r>
              <a:rPr lang="en-US" dirty="0" smtClean="0"/>
              <a:t>Withdrew the remaining federal troops in the south</a:t>
            </a:r>
            <a:endParaRPr lang="en-US" dirty="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Supreme Court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Besides </a:t>
            </a:r>
            <a:r>
              <a:rPr lang="en-US" dirty="0" smtClean="0"/>
              <a:t>the president ending </a:t>
            </a:r>
            <a:r>
              <a:rPr lang="en-US" dirty="0" smtClean="0"/>
              <a:t>the occupation, the court also made some decisions that helped end Reconstruction by striking down some of the Reconstruction laws as unconstitutional.</a:t>
            </a:r>
          </a:p>
          <a:p>
            <a:r>
              <a:rPr lang="en-US" dirty="0" smtClean="0"/>
              <a:t>The Constitutional Amendments remained however.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Reconstruction Amendments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Thirteen Amendment – abolished slavery</a:t>
            </a:r>
          </a:p>
          <a:p>
            <a:r>
              <a:rPr lang="en-US" dirty="0" smtClean="0"/>
              <a:t>Fourteenth Amendment – gave citizenship to blacks</a:t>
            </a:r>
          </a:p>
          <a:p>
            <a:r>
              <a:rPr lang="en-US" dirty="0" smtClean="0"/>
              <a:t>Fifteenth Amendment – universal male suffrage</a:t>
            </a:r>
            <a:endParaRPr lang="en-US" dirty="0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1896 </a:t>
            </a:r>
            <a:r>
              <a:rPr lang="en-US" dirty="0" err="1" smtClean="0"/>
              <a:t>Plessy</a:t>
            </a:r>
            <a:r>
              <a:rPr lang="en-US" dirty="0" smtClean="0"/>
              <a:t> v. Ferguson – SCOTUS says it’s okay to have separate but equal facilities for blacks and whites.</a:t>
            </a:r>
          </a:p>
          <a:p>
            <a:r>
              <a:rPr lang="en-US" dirty="0" smtClean="0"/>
              <a:t>Jim Crow laws follow this decision – segregation laws putting separate facilities </a:t>
            </a:r>
            <a:r>
              <a:rPr lang="en-US" smtClean="0"/>
              <a:t>into state laws.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long-standing conflicts did not end with the war.</a:t>
            </a:r>
          </a:p>
          <a:p>
            <a:pPr lvl="1"/>
            <a:r>
              <a:rPr lang="en-US" dirty="0" smtClean="0"/>
              <a:t>Regions</a:t>
            </a:r>
          </a:p>
          <a:p>
            <a:pPr lvl="1"/>
            <a:r>
              <a:rPr lang="en-US" dirty="0" smtClean="0"/>
              <a:t>Political parties</a:t>
            </a:r>
          </a:p>
          <a:p>
            <a:pPr lvl="1"/>
            <a:r>
              <a:rPr lang="en-US" dirty="0" smtClean="0"/>
              <a:t>Economic interests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North wants to develop industrial interests and to make economic progress.</a:t>
            </a:r>
          </a:p>
          <a:p>
            <a:r>
              <a:rPr lang="en-US" dirty="0" smtClean="0"/>
              <a:t>South needs to work its plantations with cheap labor.</a:t>
            </a:r>
          </a:p>
          <a:p>
            <a:r>
              <a:rPr lang="en-US" dirty="0" smtClean="0"/>
              <a:t>Freed men and women desire independence and equal rights.</a:t>
            </a:r>
          </a:p>
          <a:p>
            <a:r>
              <a:rPr lang="en-US" dirty="0" smtClean="0"/>
              <a:t>Constitutional limitations: limited government, states’ rights</a:t>
            </a:r>
          </a:p>
          <a:p>
            <a:r>
              <a:rPr lang="en-US" dirty="0" smtClean="0"/>
              <a:t>Most people believed people has an opportunity and responsibility to provide for themselves. Not much government help…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Presidential Reconstruction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Lincoln &amp; Johnson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Abraham Lincoln</a:t>
            </a:r>
            <a:endParaRPr lang="en-US" dirty="0"/>
          </a:p>
        </p:txBody>
      </p:sp>
      <p:pic>
        <p:nvPicPr>
          <p:cNvPr id="6" name="Content Placeholder 5" descr="Lincol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19675" y="2133600"/>
            <a:ext cx="4133589" cy="4191000"/>
          </a:xfrm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“With malice toward none; with charity for all; with firmness in the right, as God gives us to see the right, let us strive on to finish the work we are in; to bind up the nation’s wounds; to care for him who shall have borne the battle, and for his widow, and his orphan—to do all which may achieve and cherish a just, and a lasting peace, among ourselves, and with all nations.” –Second Inaugural 1865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232</TotalTime>
  <Words>2078</Words>
  <Application>Microsoft Office PowerPoint</Application>
  <PresentationFormat>On-screen Show (4:3)</PresentationFormat>
  <Paragraphs>240</Paragraphs>
  <Slides>55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55</vt:i4>
      </vt:variant>
    </vt:vector>
  </HeadingPairs>
  <TitlesOfParts>
    <vt:vector size="56" baseType="lpstr">
      <vt:lpstr>Flow</vt:lpstr>
      <vt:lpstr>Reconstruction</vt:lpstr>
      <vt:lpstr>Post war problems</vt:lpstr>
      <vt:lpstr>Slide 3</vt:lpstr>
      <vt:lpstr>Slide 4</vt:lpstr>
      <vt:lpstr>Slide 5</vt:lpstr>
      <vt:lpstr>Slide 6</vt:lpstr>
      <vt:lpstr>Economy</vt:lpstr>
      <vt:lpstr>Presidential Reconstruction</vt:lpstr>
      <vt:lpstr>Abraham Lincoln</vt:lpstr>
      <vt:lpstr>Lincoln</vt:lpstr>
      <vt:lpstr>Lincoln’s Plan</vt:lpstr>
      <vt:lpstr>Lincoln’s Plan</vt:lpstr>
      <vt:lpstr>(NOT) Lincoln’s Plan</vt:lpstr>
      <vt:lpstr>Lincoln’s Plan</vt:lpstr>
      <vt:lpstr>Andrew Johnson</vt:lpstr>
      <vt:lpstr>Johnson’s Plan</vt:lpstr>
      <vt:lpstr>Johnson’s Plan</vt:lpstr>
      <vt:lpstr>Johnson’s Plan</vt:lpstr>
      <vt:lpstr>Election of 1866</vt:lpstr>
      <vt:lpstr>Congressional Reconstruction</vt:lpstr>
      <vt:lpstr>Congressional Plan</vt:lpstr>
      <vt:lpstr>Congressional Plan</vt:lpstr>
      <vt:lpstr>Congressional Plan</vt:lpstr>
      <vt:lpstr>Congressional Plan</vt:lpstr>
      <vt:lpstr>Impeachment of Andrew Johnson</vt:lpstr>
      <vt:lpstr>Congressional Plan</vt:lpstr>
      <vt:lpstr>Sharecropping</vt:lpstr>
      <vt:lpstr>Slide 28</vt:lpstr>
      <vt:lpstr>Slide 29</vt:lpstr>
      <vt:lpstr>Slide 30</vt:lpstr>
      <vt:lpstr>Competing Interests</vt:lpstr>
      <vt:lpstr>Slide 32</vt:lpstr>
      <vt:lpstr>Slide 33</vt:lpstr>
      <vt:lpstr>Slide 34</vt:lpstr>
      <vt:lpstr>Slide 35</vt:lpstr>
      <vt:lpstr>Sharecropping </vt:lpstr>
      <vt:lpstr>Reconstruction in the South</vt:lpstr>
      <vt:lpstr>Slide 38</vt:lpstr>
      <vt:lpstr>Freedmen’s Bureau</vt:lpstr>
      <vt:lpstr>Backlash</vt:lpstr>
      <vt:lpstr>Backlash</vt:lpstr>
      <vt:lpstr>Slide 42</vt:lpstr>
      <vt:lpstr>Slide 43</vt:lpstr>
      <vt:lpstr>Reconstruction Amendments</vt:lpstr>
      <vt:lpstr>Slide 45</vt:lpstr>
      <vt:lpstr>African American Legislators</vt:lpstr>
      <vt:lpstr>Good or Bad?</vt:lpstr>
      <vt:lpstr>Effects on Blacks</vt:lpstr>
      <vt:lpstr>End of Reconstruction</vt:lpstr>
      <vt:lpstr>Election of 1876</vt:lpstr>
      <vt:lpstr>Slide 51</vt:lpstr>
      <vt:lpstr>Compromise of 1877</vt:lpstr>
      <vt:lpstr>Supreme Court</vt:lpstr>
      <vt:lpstr>Reconstruction Amendments</vt:lpstr>
      <vt:lpstr>Later…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Reconstruction</dc:title>
  <dc:creator>Cotton Blossom</dc:creator>
  <cp:lastModifiedBy>Cotton Blossom</cp:lastModifiedBy>
  <cp:revision>54</cp:revision>
  <dcterms:created xsi:type="dcterms:W3CDTF">2012-12-08T21:38:21Z</dcterms:created>
  <dcterms:modified xsi:type="dcterms:W3CDTF">2013-12-05T02:22:04Z</dcterms:modified>
</cp:coreProperties>
</file>